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57" r:id="rId6"/>
    <p:sldId id="259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9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4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6F0C-1CC2-41E5-BA8B-98E4DA8C8AE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7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IFC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3/5</a:t>
            </a:r>
            <a:r>
              <a:rPr lang="en-US" dirty="0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5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comment period closed in January</a:t>
            </a:r>
          </a:p>
          <a:p>
            <a:pPr lvl="1"/>
            <a:r>
              <a:rPr lang="en-US" dirty="0" smtClean="0"/>
              <a:t>Don’t know when revisions will be announced</a:t>
            </a:r>
          </a:p>
          <a:p>
            <a:r>
              <a:rPr lang="en-US" dirty="0" smtClean="0"/>
              <a:t>State legislation still moving forward</a:t>
            </a:r>
          </a:p>
          <a:p>
            <a:pPr lvl="1"/>
            <a:r>
              <a:rPr lang="en-US" dirty="0" smtClean="0"/>
              <a:t>Some legislators want to ensure revisions stay if POTUS changes</a:t>
            </a:r>
          </a:p>
          <a:p>
            <a:pPr lvl="1"/>
            <a:r>
              <a:rPr lang="en-US" dirty="0" smtClean="0"/>
              <a:t>Council on Public Higher Education (COPHE) lobbying against it</a:t>
            </a:r>
          </a:p>
          <a:p>
            <a:pPr lvl="1"/>
            <a:r>
              <a:rPr lang="en-US" dirty="0"/>
              <a:t>Proposal has appeals going to a MO Commission; it would take it out of the University of Missouri</a:t>
            </a:r>
          </a:p>
          <a:p>
            <a:pPr lvl="2"/>
            <a:r>
              <a:rPr lang="en-US" dirty="0"/>
              <a:t>There's no knowledge of what kind of training this commission would have - it's a panel of administrative law judges;</a:t>
            </a:r>
          </a:p>
          <a:p>
            <a:pPr lvl="2"/>
            <a:r>
              <a:rPr lang="en-US" dirty="0"/>
              <a:t>they don't typically hear cases of this nature, they mostly deal with hearings on regulatory, licensure, and </a:t>
            </a:r>
            <a:r>
              <a:rPr lang="en-US" dirty="0" smtClean="0"/>
              <a:t>permit/policy issues</a:t>
            </a:r>
            <a:endParaRPr lang="en-US" dirty="0"/>
          </a:p>
          <a:p>
            <a:pPr lvl="2"/>
            <a:r>
              <a:rPr lang="en-US" dirty="0"/>
              <a:t>They can also hear past cases, so this can potentially overturn cases that have already been resolved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8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NTT </a:t>
            </a:r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Trying to address problem of not enough notice of nonrenewal</a:t>
            </a:r>
          </a:p>
          <a:p>
            <a:pPr lvl="1"/>
            <a:r>
              <a:rPr lang="en-US" dirty="0"/>
              <a:t>Year 1: 3 month notice</a:t>
            </a:r>
          </a:p>
          <a:p>
            <a:pPr lvl="1"/>
            <a:r>
              <a:rPr lang="en-US" dirty="0"/>
              <a:t>Year 2-5: 6 month notice</a:t>
            </a:r>
          </a:p>
          <a:p>
            <a:pPr lvl="1"/>
            <a:r>
              <a:rPr lang="en-US" dirty="0"/>
              <a:t>Year 5+: 1 year notice</a:t>
            </a:r>
            <a:endParaRPr lang="en-US" dirty="0" smtClean="0"/>
          </a:p>
          <a:p>
            <a:r>
              <a:rPr lang="en-US" dirty="0" smtClean="0"/>
              <a:t>May take the form of an executive order from the system president</a:t>
            </a:r>
          </a:p>
          <a:p>
            <a:pPr lvl="1"/>
            <a:r>
              <a:rPr lang="en-US" dirty="0" smtClean="0"/>
              <a:t>Effectively becomes a CRR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No reduction in the governor’s proposed budget for </a:t>
            </a:r>
            <a:r>
              <a:rPr lang="en-US" dirty="0" smtClean="0"/>
              <a:t>FY20</a:t>
            </a:r>
          </a:p>
          <a:p>
            <a:pPr lvl="2"/>
            <a:r>
              <a:rPr lang="en-US" dirty="0" smtClean="0"/>
              <a:t>May be unrealistic</a:t>
            </a:r>
            <a:endParaRPr lang="en-US" dirty="0" smtClean="0"/>
          </a:p>
          <a:p>
            <a:pPr lvl="1"/>
            <a:r>
              <a:rPr lang="en-US" dirty="0" smtClean="0"/>
              <a:t>State’s financials have changed </a:t>
            </a:r>
            <a:endParaRPr lang="en-US" dirty="0" smtClean="0"/>
          </a:p>
          <a:p>
            <a:pPr lvl="2"/>
            <a:r>
              <a:rPr lang="en-US" dirty="0" smtClean="0"/>
              <a:t>Projected +1.6% growth in general revenue (GR)</a:t>
            </a:r>
          </a:p>
          <a:p>
            <a:pPr lvl="2"/>
            <a:r>
              <a:rPr lang="en-US" dirty="0" smtClean="0"/>
              <a:t>Revised to -1.5% to -3.5%</a:t>
            </a:r>
            <a:r>
              <a:rPr lang="en-US" dirty="0" smtClean="0"/>
              <a:t>. </a:t>
            </a:r>
          </a:p>
          <a:p>
            <a:pPr lvl="3"/>
            <a:r>
              <a:rPr lang="en-US" dirty="0" smtClean="0"/>
              <a:t>-3.5% equivalent to $275 million, the cash balance from FY19</a:t>
            </a:r>
          </a:p>
          <a:p>
            <a:pPr lvl="2"/>
            <a:r>
              <a:rPr lang="en-US" dirty="0" smtClean="0"/>
              <a:t>Hinges on income tax revenue</a:t>
            </a:r>
          </a:p>
          <a:p>
            <a:pPr lvl="1"/>
            <a:r>
              <a:rPr lang="en-US" dirty="0" smtClean="0"/>
              <a:t>VP Rapp does not think there will be a </a:t>
            </a:r>
            <a:r>
              <a:rPr lang="en-US" dirty="0" err="1" smtClean="0"/>
              <a:t>withold</a:t>
            </a:r>
            <a:endParaRPr lang="en-US" dirty="0" smtClean="0"/>
          </a:p>
          <a:p>
            <a:pPr lvl="1"/>
            <a:r>
              <a:rPr lang="en-US" dirty="0" smtClean="0"/>
              <a:t>President Choi stated there would still be a 2% merit pool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3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Have ruled out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uying a “Kaplan”-style business</a:t>
            </a:r>
          </a:p>
          <a:p>
            <a:pPr lvl="1"/>
            <a:r>
              <a:rPr lang="en-US" dirty="0" smtClean="0"/>
              <a:t>Business-as-usual</a:t>
            </a:r>
          </a:p>
          <a:p>
            <a:pPr lvl="1"/>
            <a:r>
              <a:rPr lang="en-US" dirty="0"/>
              <a:t>`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Chair Hiring &amp; Recruitment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Goal?</a:t>
            </a:r>
          </a:p>
          <a:p>
            <a:pPr lvl="1"/>
            <a:r>
              <a:rPr lang="en-US" dirty="0"/>
              <a:t>Have a process for selecting </a:t>
            </a:r>
            <a:r>
              <a:rPr lang="en-US" dirty="0" err="1"/>
              <a:t>dept</a:t>
            </a:r>
            <a:r>
              <a:rPr lang="en-US" dirty="0"/>
              <a:t> chairs who can achieve what we want (leadership, strategic plan goals, effective </a:t>
            </a:r>
            <a:r>
              <a:rPr lang="en-US" dirty="0" smtClean="0"/>
              <a:t>and guiding </a:t>
            </a:r>
            <a:r>
              <a:rPr lang="en-US" dirty="0"/>
              <a:t>faculty, allocating resources needed, advocating for resources, generating resources, achieving </a:t>
            </a:r>
            <a:r>
              <a:rPr lang="en-US" dirty="0" smtClean="0"/>
              <a:t>student success </a:t>
            </a:r>
            <a:r>
              <a:rPr lang="en-US" dirty="0"/>
              <a:t>goals)</a:t>
            </a:r>
          </a:p>
          <a:p>
            <a:r>
              <a:rPr lang="en-US" dirty="0"/>
              <a:t>Rationale?</a:t>
            </a:r>
          </a:p>
          <a:p>
            <a:pPr lvl="1"/>
            <a:r>
              <a:rPr lang="en-US" dirty="0"/>
              <a:t>We have different processes at each university</a:t>
            </a:r>
          </a:p>
          <a:p>
            <a:pPr lvl="1"/>
            <a:r>
              <a:rPr lang="en-US" dirty="0"/>
              <a:t>We tend to look at </a:t>
            </a:r>
            <a:r>
              <a:rPr lang="en-US" dirty="0" err="1"/>
              <a:t>dept</a:t>
            </a:r>
            <a:r>
              <a:rPr lang="en-US" dirty="0"/>
              <a:t> chair as more of a rotating position in general instead of a leadership role</a:t>
            </a:r>
          </a:p>
          <a:p>
            <a:pPr lvl="1"/>
            <a:r>
              <a:rPr lang="en-US" dirty="0"/>
              <a:t>Natural tendency to look internally</a:t>
            </a:r>
          </a:p>
          <a:p>
            <a:pPr lvl="1"/>
            <a:r>
              <a:rPr lang="en-US" dirty="0"/>
              <a:t>We don't have a chance to build diverse perspectives without bringing in external people</a:t>
            </a:r>
          </a:p>
          <a:p>
            <a:r>
              <a:rPr lang="en-US" dirty="0"/>
              <a:t>He got our feedback and some of it is very reasonable</a:t>
            </a:r>
          </a:p>
          <a:p>
            <a:pPr lvl="1"/>
            <a:r>
              <a:rPr lang="en-US" dirty="0"/>
              <a:t>Perception that this is to minimize the role of department faculty, but </a:t>
            </a:r>
            <a:r>
              <a:rPr lang="en-US" dirty="0" smtClean="0"/>
              <a:t>that </a:t>
            </a:r>
            <a:r>
              <a:rPr lang="en-US" dirty="0"/>
              <a:t>is not the intent</a:t>
            </a:r>
          </a:p>
          <a:p>
            <a:pPr lvl="1"/>
            <a:r>
              <a:rPr lang="en-US" dirty="0"/>
              <a:t>It is expected that </a:t>
            </a:r>
            <a:r>
              <a:rPr lang="en-US" dirty="0" err="1"/>
              <a:t>dept</a:t>
            </a:r>
            <a:r>
              <a:rPr lang="en-US" dirty="0"/>
              <a:t> chairs participate in teaching, research, service</a:t>
            </a:r>
          </a:p>
          <a:p>
            <a:pPr lvl="1"/>
            <a:r>
              <a:rPr lang="en-US" dirty="0" err="1"/>
              <a:t>Dept</a:t>
            </a:r>
            <a:r>
              <a:rPr lang="en-US" dirty="0"/>
              <a:t> faculty sometimes don't get the opportunity to evaluate department chair; this should be happening, says Choi</a:t>
            </a:r>
          </a:p>
          <a:p>
            <a:r>
              <a:rPr lang="en-US" dirty="0"/>
              <a:t>Some of the feedback was concerning</a:t>
            </a:r>
          </a:p>
          <a:p>
            <a:pPr lvl="1"/>
            <a:r>
              <a:rPr lang="en-US" dirty="0"/>
              <a:t>The philanthropy wording is written to suggest that the </a:t>
            </a:r>
            <a:r>
              <a:rPr lang="en-US" dirty="0" err="1"/>
              <a:t>dept</a:t>
            </a:r>
            <a:r>
              <a:rPr lang="en-US" dirty="0"/>
              <a:t> chair donates their salary, rather than does fundraising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1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coming in how personnel benefits are allocated to departments</a:t>
            </a:r>
          </a:p>
          <a:p>
            <a:pPr lvl="1"/>
            <a:r>
              <a:rPr lang="en-US" b="1" u="sng" dirty="0" smtClean="0"/>
              <a:t>HAS NO EFFECT ON INDIVIDUAL PAYCHECKS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components</a:t>
            </a:r>
          </a:p>
          <a:p>
            <a:pPr lvl="1"/>
            <a:r>
              <a:rPr lang="en-US" dirty="0" smtClean="0"/>
              <a:t>Health </a:t>
            </a:r>
            <a:r>
              <a:rPr lang="en-US" dirty="0"/>
              <a:t>and dental charged per person</a:t>
            </a:r>
          </a:p>
          <a:p>
            <a:pPr lvl="2"/>
            <a:r>
              <a:rPr lang="en-US" dirty="0" smtClean="0"/>
              <a:t>May </a:t>
            </a:r>
            <a:r>
              <a:rPr lang="en-US" dirty="0"/>
              <a:t>increase each year with premium increases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else charged as percentage of pay</a:t>
            </a:r>
          </a:p>
          <a:p>
            <a:pPr lvl="2"/>
            <a:r>
              <a:rPr lang="en-US" dirty="0" smtClean="0"/>
              <a:t>Pretty </a:t>
            </a:r>
            <a:r>
              <a:rPr lang="en-US" dirty="0"/>
              <a:t>much stable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disadvantage </a:t>
            </a:r>
            <a:r>
              <a:rPr lang="en-US" dirty="0" err="1"/>
              <a:t>dept’s</a:t>
            </a:r>
            <a:r>
              <a:rPr lang="en-US" dirty="0"/>
              <a:t> with lower average salaries; so campuses need to reallocate resources (UMKC will do so)</a:t>
            </a:r>
          </a:p>
        </p:txBody>
      </p:sp>
    </p:spTree>
    <p:extLst>
      <p:ext uri="{BB962C8B-B14F-4D97-AF65-F5344CB8AC3E}">
        <p14:creationId xmlns:p14="http://schemas.microsoft.com/office/powerpoint/2010/main" val="284361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509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IFC Report</vt:lpstr>
      <vt:lpstr>Title IX</vt:lpstr>
      <vt:lpstr>NTT Contracts</vt:lpstr>
      <vt:lpstr>Legislative Updates</vt:lpstr>
      <vt:lpstr>eLearning</vt:lpstr>
      <vt:lpstr>Department Chair Hiring &amp; Recruitment</vt:lpstr>
      <vt:lpstr>Benefits Allocation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IFC Report</dc:title>
  <dc:creator>Marszalek, Jacob M.</dc:creator>
  <cp:lastModifiedBy>Marszalek, Jacob M.</cp:lastModifiedBy>
  <cp:revision>8</cp:revision>
  <dcterms:created xsi:type="dcterms:W3CDTF">2019-02-05T20:38:55Z</dcterms:created>
  <dcterms:modified xsi:type="dcterms:W3CDTF">2019-03-05T16:15:51Z</dcterms:modified>
</cp:coreProperties>
</file>